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8" r:id="rId51"/>
    <p:sldId id="305" r:id="rId52"/>
    <p:sldId id="306" r:id="rId53"/>
    <p:sldId id="307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DEFENSA HITO 4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JUAN ELIAN ALVAREZ VALLEJOS – SIS</a:t>
            </a:r>
          </a:p>
          <a:p>
            <a:r>
              <a:rPr lang="es-ES" dirty="0"/>
              <a:t>PROGRAMACION III</a:t>
            </a:r>
            <a:endParaRPr lang="es-MX" dirty="0"/>
          </a:p>
          <a:p>
            <a:endParaRPr lang="es-MX" dirty="0"/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00" y="0"/>
            <a:ext cx="2327263" cy="248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60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PASO 3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202" b="15047"/>
          <a:stretch/>
        </p:blipFill>
        <p:spPr>
          <a:xfrm>
            <a:off x="4451230" y="833318"/>
            <a:ext cx="6012611" cy="536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9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3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2181" b="64242"/>
          <a:stretch/>
        </p:blipFill>
        <p:spPr>
          <a:xfrm>
            <a:off x="3595350" y="2285999"/>
            <a:ext cx="4608369" cy="333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0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4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debe conectar el </a:t>
            </a:r>
            <a:r>
              <a:rPr lang="es-ES" dirty="0" err="1"/>
              <a:t>Intellij</a:t>
            </a:r>
            <a:r>
              <a:rPr lang="es-ES" dirty="0"/>
              <a:t> IDEA con </a:t>
            </a:r>
            <a:r>
              <a:rPr lang="es-ES" dirty="0" err="1"/>
              <a:t>Datagrip</a:t>
            </a:r>
            <a:r>
              <a:rPr lang="es-ES" dirty="0"/>
              <a:t>.</a:t>
            </a:r>
          </a:p>
          <a:p>
            <a:r>
              <a:rPr lang="es-ES" dirty="0"/>
              <a:t>Para eso entramos en la carpeta “</a:t>
            </a:r>
            <a:r>
              <a:rPr lang="es-ES" dirty="0" err="1"/>
              <a:t>resources</a:t>
            </a:r>
            <a:r>
              <a:rPr lang="es-ES" dirty="0"/>
              <a:t>” y después “</a:t>
            </a:r>
            <a:r>
              <a:rPr lang="es-ES" dirty="0" err="1"/>
              <a:t>application.properties</a:t>
            </a:r>
            <a:r>
              <a:rPr lang="es-ES" dirty="0"/>
              <a:t>” y generar el siguiente código.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87" t="49064" r="82805" b="40825"/>
          <a:stretch/>
        </p:blipFill>
        <p:spPr>
          <a:xfrm>
            <a:off x="2475780" y="4145473"/>
            <a:ext cx="5139520" cy="1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84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4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4336" t="43469" r="17445" b="19120"/>
          <a:stretch/>
        </p:blipFill>
        <p:spPr>
          <a:xfrm>
            <a:off x="1207697" y="2639683"/>
            <a:ext cx="9223073" cy="333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81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5 </a:t>
            </a:r>
            <a:r>
              <a:rPr lang="es-ES" dirty="0"/>
              <a:t>- HERUKO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Primero debes crearte una cuenta en </a:t>
            </a:r>
            <a:r>
              <a:rPr lang="es-ES" dirty="0" err="1"/>
              <a:t>heruko</a:t>
            </a:r>
            <a:r>
              <a:rPr lang="es-ES" dirty="0"/>
              <a:t> ingresando a heruko.com después creas un proyecto con el nombre que quieras, después entras a la opción </a:t>
            </a:r>
            <a:r>
              <a:rPr lang="es-ES" dirty="0" err="1"/>
              <a:t>Resources</a:t>
            </a:r>
            <a:r>
              <a:rPr lang="es-ES" dirty="0"/>
              <a:t> y a </a:t>
            </a:r>
            <a:r>
              <a:rPr lang="es-ES" dirty="0" err="1"/>
              <a:t>Add-ons</a:t>
            </a:r>
            <a:r>
              <a:rPr lang="es-ES" dirty="0"/>
              <a:t> para luego añadir un elemento llamado “</a:t>
            </a:r>
            <a:r>
              <a:rPr lang="es-ES" dirty="0" err="1"/>
              <a:t>Heruko</a:t>
            </a:r>
            <a:r>
              <a:rPr lang="es-ES" dirty="0"/>
              <a:t> </a:t>
            </a:r>
            <a:r>
              <a:rPr lang="es-ES" dirty="0" err="1"/>
              <a:t>Postgres</a:t>
            </a:r>
            <a:r>
              <a:rPr lang="es-ES" dirty="0"/>
              <a:t>” y le das clic.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750" t="47877" r="9400" b="28570"/>
          <a:stretch/>
        </p:blipFill>
        <p:spPr>
          <a:xfrm>
            <a:off x="1506163" y="3752490"/>
            <a:ext cx="917967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19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PASO 5 - HERUKO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Después de darle clic te enviara a otra ventana. Y ahí vas a </a:t>
            </a:r>
            <a:r>
              <a:rPr lang="es-ES" dirty="0" err="1"/>
              <a:t>Settings</a:t>
            </a:r>
            <a:r>
              <a:rPr lang="es-ES" dirty="0"/>
              <a:t> y das clic a tus </a:t>
            </a:r>
            <a:r>
              <a:rPr lang="es-ES" dirty="0" err="1"/>
              <a:t>view</a:t>
            </a:r>
            <a:r>
              <a:rPr lang="es-ES" dirty="0"/>
              <a:t> </a:t>
            </a:r>
            <a:r>
              <a:rPr lang="es-ES" dirty="0" err="1"/>
              <a:t>credentials</a:t>
            </a:r>
            <a:r>
              <a:rPr lang="es-ES" dirty="0"/>
              <a:t>, donde veras tus credenciales.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4447" b="50339"/>
          <a:stretch/>
        </p:blipFill>
        <p:spPr>
          <a:xfrm>
            <a:off x="1327661" y="3372928"/>
            <a:ext cx="9536675" cy="227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83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5 </a:t>
            </a:r>
            <a:r>
              <a:rPr lang="es-ES" dirty="0"/>
              <a:t>– HERUKO - credenciales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800" dirty="0"/>
              <a:t>Esos datos que nos brinda HERUKO serán de gran utilidad ya que esos credenciales se colocara a </a:t>
            </a:r>
            <a:r>
              <a:rPr lang="es-ES" sz="1800" dirty="0" err="1"/>
              <a:t>Datagrip</a:t>
            </a:r>
            <a:endParaRPr lang="es-ES" sz="1800" dirty="0"/>
          </a:p>
          <a:p>
            <a:r>
              <a:rPr lang="es-ES" sz="1800" dirty="0"/>
              <a:t>Y en </a:t>
            </a:r>
            <a:r>
              <a:rPr lang="es-ES" sz="1800" dirty="0" err="1"/>
              <a:t>IntelliJ</a:t>
            </a:r>
            <a:r>
              <a:rPr lang="es-ES" sz="1800" dirty="0"/>
              <a:t> IDEA.</a:t>
            </a:r>
            <a:endParaRPr lang="es-MX" sz="1800" dirty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77" t="22423" r="2018" b="28261"/>
          <a:stretch/>
        </p:blipFill>
        <p:spPr>
          <a:xfrm>
            <a:off x="596659" y="3657601"/>
            <a:ext cx="10998680" cy="312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6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1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158" t="31338" r="25658" b="27323"/>
          <a:stretch/>
        </p:blipFill>
        <p:spPr>
          <a:xfrm>
            <a:off x="2303252" y="1984076"/>
            <a:ext cx="7832785" cy="41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42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1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Primero se crea la base de datos desde el </a:t>
            </a:r>
            <a:r>
              <a:rPr lang="es-MX" dirty="0" err="1"/>
              <a:t>IntelliJ</a:t>
            </a:r>
            <a:r>
              <a:rPr lang="es-MX" dirty="0"/>
              <a:t> Idea mediante código en java y con una conexión con </a:t>
            </a:r>
            <a:r>
              <a:rPr lang="es-MX" dirty="0" err="1"/>
              <a:t>heruko</a:t>
            </a:r>
            <a:r>
              <a:rPr lang="es-MX" dirty="0"/>
              <a:t> que después se conectara a </a:t>
            </a:r>
            <a:r>
              <a:rPr lang="es-MX" dirty="0" err="1"/>
              <a:t>Datagrip</a:t>
            </a:r>
            <a:r>
              <a:rPr lang="es-MX" dirty="0"/>
              <a:t> con las credenciales anteriormente mencionadas.</a:t>
            </a:r>
          </a:p>
          <a:p>
            <a:r>
              <a:rPr lang="es-MX" dirty="0"/>
              <a:t>HERUKO “Es una plataforma como servicio de computación en la Nube que soporta distintos lenguajes de programación y donde te crea una base de datos vía WEB y hace la conexión con </a:t>
            </a:r>
            <a:r>
              <a:rPr lang="es-MX" dirty="0" err="1"/>
              <a:t>Datagrip</a:t>
            </a:r>
            <a:r>
              <a:rPr lang="es-MX" dirty="0"/>
              <a:t>”. </a:t>
            </a:r>
          </a:p>
          <a:p>
            <a:r>
              <a:rPr lang="es-MX" dirty="0" err="1"/>
              <a:t>Datagrip</a:t>
            </a:r>
            <a:r>
              <a:rPr lang="es-MX" dirty="0"/>
              <a:t> – “Es una IDE multiplataforma para trabajar con SQL y base de datos.”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27572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Ejercicio 1 – La base de datos desde </a:t>
            </a:r>
            <a:r>
              <a:rPr lang="es-ES" dirty="0" err="1"/>
              <a:t>Datagrip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181" t="16163" r="45298" b="64205"/>
          <a:stretch/>
        </p:blipFill>
        <p:spPr>
          <a:xfrm>
            <a:off x="2294791" y="2672862"/>
            <a:ext cx="6947351" cy="24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47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b="1" dirty="0"/>
              <a:t>Caso de uso: DICCIONARIO (INGLES - ESPANOL - PORTUGUES)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tiene como objetivo generar una </a:t>
            </a:r>
            <a:r>
              <a:rPr lang="es-ES" dirty="0" err="1"/>
              <a:t>aplicacion</a:t>
            </a:r>
            <a:r>
              <a:rPr lang="es-ES" dirty="0"/>
              <a:t> de escritorio, en donde esta APP </a:t>
            </a:r>
            <a:r>
              <a:rPr lang="es-ES" dirty="0" err="1"/>
              <a:t>tendra</a:t>
            </a:r>
            <a:r>
              <a:rPr lang="es-ES" dirty="0"/>
              <a:t> la capacidad de traducir palabras en </a:t>
            </a:r>
            <a:r>
              <a:rPr lang="es-ES" dirty="0" smtClean="0"/>
              <a:t>ESPAÑOL </a:t>
            </a:r>
            <a:r>
              <a:rPr lang="es-ES" dirty="0"/>
              <a:t>al idioma INGLES o PORTUGUES.</a:t>
            </a:r>
          </a:p>
          <a:p>
            <a:r>
              <a:rPr lang="es-ES" dirty="0"/>
              <a:t>En la primera fase (SPRINT 1) se implementara una prueba de concepto, es decir solo </a:t>
            </a:r>
            <a:r>
              <a:rPr lang="es-ES" dirty="0" err="1"/>
              <a:t>debera</a:t>
            </a:r>
            <a:r>
              <a:rPr lang="es-ES" dirty="0"/>
              <a:t> de mostrar traducciones de los </a:t>
            </a:r>
            <a:r>
              <a:rPr lang="es-ES" dirty="0" err="1"/>
              <a:t>dias</a:t>
            </a:r>
            <a:r>
              <a:rPr lang="es-ES" dirty="0"/>
              <a:t> de la semana. </a:t>
            </a:r>
          </a:p>
          <a:p>
            <a:r>
              <a:rPr lang="es-ES" dirty="0"/>
              <a:t>EJEM: Si el usuario escribe LUNES. (La </a:t>
            </a:r>
            <a:r>
              <a:rPr lang="es-ES" dirty="0" err="1"/>
              <a:t>aplicacion</a:t>
            </a:r>
            <a:r>
              <a:rPr lang="es-ES" dirty="0"/>
              <a:t> </a:t>
            </a:r>
            <a:r>
              <a:rPr lang="es-ES" dirty="0" err="1"/>
              <a:t>debere</a:t>
            </a:r>
            <a:r>
              <a:rPr lang="es-ES" dirty="0"/>
              <a:t> de mostrar su </a:t>
            </a:r>
            <a:r>
              <a:rPr lang="es-ES" dirty="0" err="1"/>
              <a:t>traduccion</a:t>
            </a:r>
            <a:r>
              <a:rPr lang="es-ES" dirty="0"/>
              <a:t> en el idioma seleccionado (INGLES - PORTUGUES) ) 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7186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1 – el DDL de la base de datos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295401" y="2378681"/>
            <a:ext cx="5650302" cy="209288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-- auto-generated definition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create table dictionary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id       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integer      not null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constraint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dictionary_pkey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primary key,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english  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not null,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portugues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not null,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word     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not null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alter table dictionary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owner to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nnqpuwzgiglklw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s-MX" altLang="es-MX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496354" y="3055789"/>
            <a:ext cx="2650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 smtClean="0"/>
              <a:t>DDL</a:t>
            </a:r>
          </a:p>
          <a:p>
            <a:r>
              <a:rPr lang="es-MX" dirty="0" smtClean="0"/>
              <a:t>(Data </a:t>
            </a:r>
            <a:r>
              <a:rPr lang="es-MX" dirty="0" err="1"/>
              <a:t>Definition</a:t>
            </a:r>
            <a:r>
              <a:rPr lang="es-MX" dirty="0"/>
              <a:t> </a:t>
            </a:r>
            <a:r>
              <a:rPr lang="es-MX" dirty="0" err="1"/>
              <a:t>Language</a:t>
            </a:r>
            <a:r>
              <a:rPr lang="es-MX" dirty="0"/>
              <a:t>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6562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1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Como se menciono antes la base de datos se crea desde el código que generamos en </a:t>
            </a:r>
            <a:r>
              <a:rPr lang="es-ES" dirty="0" err="1"/>
              <a:t>IntelliJ</a:t>
            </a:r>
            <a:r>
              <a:rPr lang="es-ES" dirty="0"/>
              <a:t> IDEA – “en la clase </a:t>
            </a:r>
            <a:r>
              <a:rPr lang="es-ES" dirty="0" smtClean="0"/>
              <a:t>Modelo” nos sirve para la tabla y después tendremos que rellenar de datos y lo haremos con el código de las “clases y sus interfaces”. </a:t>
            </a:r>
            <a:r>
              <a:rPr lang="es-ES" dirty="0"/>
              <a:t>Después de hacer eso simplemente debe hacer correr el programa.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2244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1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</a:t>
            </a:r>
            <a:r>
              <a:rPr lang="es-ES" dirty="0" smtClean="0"/>
              <a:t>código del Modelo de las Letras y Los días de la semana </a:t>
            </a:r>
            <a:r>
              <a:rPr lang="es-ES" dirty="0"/>
              <a:t>esta dividido en </a:t>
            </a:r>
            <a:r>
              <a:rPr lang="es-ES" dirty="0" smtClean="0"/>
              <a:t>2 partes cada uno </a:t>
            </a:r>
            <a:r>
              <a:rPr lang="es-ES" dirty="0"/>
              <a:t>para que entre en la presentación pero al final todas las partes son uno solo. 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7549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/>
              <a:t>Parte </a:t>
            </a:r>
            <a:r>
              <a:rPr lang="es-ES" dirty="0" smtClean="0"/>
              <a:t>1 modelo de las letras </a:t>
            </a:r>
            <a:endParaRPr lang="es-MX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295402" y="2285999"/>
            <a:ext cx="9601196" cy="33189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package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com.defensa.Hito4.Model;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javax.persistence.*;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@Entity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@Table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 =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"Alphabet2"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AlphabetModel2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@javax.persistence.Id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@GeneratedValue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(strategy = GenerationType.</a:t>
            </a:r>
            <a:r>
              <a:rPr kumimoji="0" lang="es-MX" altLang="es-MX" sz="10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@Column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 =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"letter"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length =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nullable =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@Column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 =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"typer"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length =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nullable =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typer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s-MX" altLang="es-MX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905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Parte 2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322609" y="777062"/>
            <a:ext cx="7745082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AlphabetModel2()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AlphabetModel2(String letter, String typer)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letter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letter;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typer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typer;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getTyper()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typer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setTyper(String typer)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typer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typer;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 getId()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setId(Integer id)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Id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id;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getLetter()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setLetter(String letter)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letter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letter;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s-MX" altLang="es-MX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226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Parte 1 modelo de los días 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package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com.defensa.Hito4.Model;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javax.persistence.*;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@Entity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@Table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 =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"dictionary"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DictionaryModel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@javax.persistence.Id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@GeneratedValue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(strategy = GenerationType.</a:t>
            </a:r>
            <a:r>
              <a:rPr kumimoji="0" lang="es-MX" altLang="es-MX" sz="10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@Column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 =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"english"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length =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nullable =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english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@Column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 =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"portugues"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length =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nullable =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portugues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@Column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 =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"word"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length =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nullable =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s-MX" altLang="es-MX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511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Parte 2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042250" y="631417"/>
            <a:ext cx="7736456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DictionaryModel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DictionaryModel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english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portugues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english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english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portugues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portugues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DictionaryModel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english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getId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setId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id)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Id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id;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getEnglish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english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setEnglish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english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english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english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getPortugues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portugues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setPortugues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portugues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portugues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portugues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getWord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setWord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s-MX" alt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56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s-ES" dirty="0" smtClean="0"/>
              <a:t>Código de la </a:t>
            </a:r>
            <a:br>
              <a:rPr lang="es-ES" dirty="0" smtClean="0"/>
            </a:br>
            <a:r>
              <a:rPr lang="es-ES" dirty="0" smtClean="0"/>
              <a:t>clase “Service”</a:t>
            </a:r>
            <a:br>
              <a:rPr lang="es-ES" dirty="0" smtClean="0"/>
            </a:br>
            <a:r>
              <a:rPr lang="es-ES" dirty="0" smtClean="0"/>
              <a:t>de las letras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584941" y="109749"/>
            <a:ext cx="7417278" cy="6401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com.defensa.Hito4.Service;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com.defensa.Hito4.Model.AlphabetModel2;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com.defensa.Hito4.Repository.AlphabetRepository;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org.springframework.beans.factory.annotation.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Autowired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org.springframework.stereotype.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java.util.List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AlphabetService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AlphabetServiceInterface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final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Q_P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"Q,W,E,R,T,Y,U,I,O,P"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final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A_L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"A,S,D,F,G,H,J,K,L"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final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Z_M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"Z,X,C,V,B,N,M"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Autowired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AlphabetRepository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alphabetRepository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saveData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alphabetRepository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.count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==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alphabetRepository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.save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AlphabetModel2(</a:t>
            </a:r>
            <a:r>
              <a:rPr kumimoji="0" lang="es-MX" altLang="es-MX" sz="10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Q_P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alphabetRepository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.save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AlphabetModel2(</a:t>
            </a:r>
            <a:r>
              <a:rPr kumimoji="0" lang="es-MX" altLang="es-MX" sz="10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A_L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alphabetRepository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.save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AlphabetModel2(</a:t>
            </a:r>
            <a:r>
              <a:rPr kumimoji="0" lang="es-MX" altLang="es-MX" sz="10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Z_M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&lt;AlphabetModel2&gt;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getAllLettersFirst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alphabetRepository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.getFirstRow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&lt;AlphabetModel2&gt;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getAllLettersSecond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alphabetRepository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.getSecondRow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&lt;AlphabetModel2&gt;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getAllLettersThree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alphabetRepository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.getThreeRow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s-MX" alt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874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Código de la </a:t>
            </a:r>
            <a:r>
              <a:rPr lang="es-ES" dirty="0" smtClean="0"/>
              <a:t>interface </a:t>
            </a:r>
            <a:r>
              <a:rPr lang="es-ES" dirty="0"/>
              <a:t>“Service”</a:t>
            </a:r>
            <a:br>
              <a:rPr lang="es-ES" dirty="0"/>
            </a:br>
            <a:r>
              <a:rPr lang="es-ES" dirty="0"/>
              <a:t>de las letras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562820" y="2824210"/>
            <a:ext cx="7701950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package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com.defensa.Hito4.Service;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com.defensa.Hito4.Model.AlphabetModel2;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java.util.List;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interface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AlphabetServiceInterface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saveData();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List&lt;AlphabetModel2&gt; getAllLettersFirst();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List&lt;AlphabetModel2&gt; getAllLettersSecond();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List&lt;AlphabetModel2&gt; getAllLettersThree();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s-MX" altLang="es-MX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995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0127" y="904494"/>
            <a:ext cx="9601196" cy="1303867"/>
          </a:xfrm>
        </p:spPr>
        <p:txBody>
          <a:bodyPr>
            <a:noAutofit/>
          </a:bodyPr>
          <a:lstStyle/>
          <a:p>
            <a:pPr algn="l"/>
            <a:r>
              <a:rPr lang="es-ES" sz="3600" dirty="0"/>
              <a:t>Código de la </a:t>
            </a:r>
            <a:br>
              <a:rPr lang="es-ES" sz="3600" dirty="0"/>
            </a:br>
            <a:r>
              <a:rPr lang="es-ES" sz="3600" dirty="0"/>
              <a:t>clase “Service”</a:t>
            </a:r>
            <a:br>
              <a:rPr lang="es-ES" sz="3600" dirty="0"/>
            </a:br>
            <a:r>
              <a:rPr lang="es-ES" sz="3600" dirty="0"/>
              <a:t>de </a:t>
            </a:r>
            <a:r>
              <a:rPr lang="es-ES" sz="3600" dirty="0" smtClean="0"/>
              <a:t>los días </a:t>
            </a:r>
            <a:endParaRPr lang="es-MX" sz="36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055854" y="670771"/>
            <a:ext cx="7891731" cy="45550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com.defensa.Hito4.Service;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com.defensa.Hito4.Model.AlphabetModel2;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com.defensa.Hito4.Model.DictionaryModel;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com.defensa.Hito4.Repository.AlphabetRepository;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com.defensa.Hito4.Repository.DictionaryRepository;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org.springframework.beans.factory.annotation.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Autowired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org.springframework.stereotype.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java.util.List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DictionaryService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DictionaryServiceInterface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Autowired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DictionaryRepository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dictionaryRepository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saveData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dictionaryRepository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.count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==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dictionaryRepository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.save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DictionaryModel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"MONDAY"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"SEGUNDA-FEIRA"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"LUNES"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dictionaryRepository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.save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DictionaryModel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"TUESDAY"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"TERCA-FEIRA"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"MARTES"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dictionaryRepository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.save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DictionaryModel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"WEDNESDAY"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"QUARTA-FEIRA"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"MIERCOLES"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dictionaryRepository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.save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DictionaryModel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"THURSDAY"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"QUINTA-FEIRA"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"JUEVES"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dictionaryRepository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.save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DictionaryModel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"FRIDAY"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"SEXTA-FEIRA"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"VIERNES"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dictionaryRepository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.save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DictionaryModel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"SATURDAY"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"SABADO"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"SABADO"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dictionaryRepository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.save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DictionaryModel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"SUNDAY"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"DOMINGO"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"DOMINGO"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endParaRPr kumimoji="0" lang="es-MX" alt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832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Parte TECNICA: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Crear esta app usando Spring </a:t>
            </a:r>
            <a:r>
              <a:rPr lang="es-ES" dirty="0" err="1"/>
              <a:t>framework</a:t>
            </a:r>
            <a:r>
              <a:rPr lang="es-ES" dirty="0"/>
              <a:t> y Swing(JAVA). </a:t>
            </a:r>
          </a:p>
          <a:p>
            <a:r>
              <a:rPr lang="es-ES" dirty="0"/>
              <a:t>Utilizar una base de datos relacional </a:t>
            </a:r>
            <a:r>
              <a:rPr lang="es-ES" dirty="0" err="1"/>
              <a:t>PostgreSQL</a:t>
            </a:r>
            <a:r>
              <a:rPr lang="es-ES" dirty="0"/>
              <a:t>.</a:t>
            </a:r>
          </a:p>
          <a:p>
            <a:r>
              <a:rPr lang="es-ES" dirty="0"/>
              <a:t> La base de datos debe estar alojada en HEROKU.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82637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9523" y="1192680"/>
            <a:ext cx="9601196" cy="1303867"/>
          </a:xfrm>
        </p:spPr>
        <p:txBody>
          <a:bodyPr>
            <a:noAutofit/>
          </a:bodyPr>
          <a:lstStyle/>
          <a:p>
            <a:pPr algn="l"/>
            <a:r>
              <a:rPr lang="es-ES" sz="3600" dirty="0"/>
              <a:t>Código de la </a:t>
            </a:r>
            <a:r>
              <a:rPr lang="es-ES" sz="3600" dirty="0" smtClean="0"/>
              <a:t>interface “</a:t>
            </a:r>
            <a:r>
              <a:rPr lang="es-ES" sz="3600" dirty="0"/>
              <a:t>Service”</a:t>
            </a:r>
            <a:br>
              <a:rPr lang="es-ES" sz="3600" dirty="0"/>
            </a:br>
            <a:r>
              <a:rPr lang="es-ES" sz="3600" dirty="0"/>
              <a:t>de los días </a:t>
            </a:r>
            <a:endParaRPr lang="es-MX" sz="36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398918" y="2496547"/>
            <a:ext cx="9601196" cy="33189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com.defensa.Hito4.Service;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com.defensa.Hito4.Model.AlphabetModel2;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com.defensa.Hito4.Model.DictionaryModel;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java.util.List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interface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DictionaryServiceInterface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saveData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   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DictionaryModel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getAllLettersFirst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   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DictionaryModel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getAllLettersSecond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   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DictionaryModel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getAllLettersThree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s-MX" alt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203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s-ES" dirty="0" smtClean="0"/>
              <a:t>Código </a:t>
            </a:r>
            <a:br>
              <a:rPr lang="es-ES" dirty="0" smtClean="0"/>
            </a:br>
            <a:r>
              <a:rPr lang="es-ES" dirty="0" smtClean="0"/>
              <a:t>del main 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746739" y="767959"/>
            <a:ext cx="7149859" cy="54476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com.defensa.Hito4.Service.AlphabetService;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com.defensa.Hito4.Service.DictionaryService;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org.springframework.beans.factory.annotation.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Autowired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org.springframework.boot.SpringApplication;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org.springframework.boot.autoconfigure.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SpringBootApplication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org.springframework.boot.builder.SpringApplicationBuilder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javax.annotation.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PostConstruct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SpringBootApplication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Hito4Application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Autowired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AlphabetService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AlphabetService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Autowired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DictionaryService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DictionaryService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SpringApplication.run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SwingApplication.class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SpringApplicationBuilder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springApp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SpringApplicationBuilder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(Hito4Application.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springApp.headless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springApp.run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PostConstruct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insertDataToDataBase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AlphabetService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.saveData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DictionaryService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.saveData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es-MX" alt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972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2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451" t="27697" r="26405" b="16143"/>
          <a:stretch/>
        </p:blipFill>
        <p:spPr>
          <a:xfrm>
            <a:off x="2380890" y="2285999"/>
            <a:ext cx="7082288" cy="366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8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2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Para poder crear el diseño de la ventana que mostrara el traductor se debe crear las siguientes clase y los paneles.</a:t>
            </a:r>
          </a:p>
          <a:p>
            <a:r>
              <a:rPr lang="es-ES" sz="2000" dirty="0" err="1" smtClean="0"/>
              <a:t>MainFrame</a:t>
            </a:r>
            <a:endParaRPr lang="es-ES" sz="2000" dirty="0" smtClean="0"/>
          </a:p>
          <a:p>
            <a:r>
              <a:rPr lang="es-ES" sz="2000" dirty="0" err="1" smtClean="0"/>
              <a:t>PanelPrincipal</a:t>
            </a:r>
            <a:endParaRPr lang="es-ES" sz="2000" dirty="0" smtClean="0"/>
          </a:p>
          <a:p>
            <a:r>
              <a:rPr lang="es-ES" sz="2000" dirty="0" smtClean="0"/>
              <a:t>Panel de las cajas de texto y los </a:t>
            </a:r>
            <a:r>
              <a:rPr lang="es-ES" sz="2000" dirty="0" err="1" smtClean="0"/>
              <a:t>labels</a:t>
            </a:r>
            <a:endParaRPr lang="es-ES" sz="2000" dirty="0" smtClean="0"/>
          </a:p>
          <a:p>
            <a:r>
              <a:rPr lang="es-MX" sz="2000" dirty="0" smtClean="0"/>
              <a:t>Panel de los 2 buttons</a:t>
            </a:r>
          </a:p>
          <a:p>
            <a:r>
              <a:rPr lang="es-ES" sz="2000" dirty="0" smtClean="0"/>
              <a:t>La clase UTIL para el diseño de las letras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90714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s-ES" dirty="0" smtClean="0"/>
              <a:t>Código </a:t>
            </a:r>
            <a:br>
              <a:rPr lang="es-ES" dirty="0" smtClean="0"/>
            </a:br>
            <a:r>
              <a:rPr lang="es-ES" dirty="0" smtClean="0"/>
              <a:t>del </a:t>
            </a:r>
            <a:r>
              <a:rPr lang="es-ES" dirty="0" err="1" smtClean="0"/>
              <a:t>MainFrame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 parte 1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853797" y="774981"/>
            <a:ext cx="6528757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com.defensa.Hito4.GUI.Frame;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com.defensa.Hito4.GUI.Panels.EmptyPanel;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com.defensa.Hito4.GUI.Panels.Panel2buttons;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com.defensa.Hito4.GUI.Panels.PanelPrincipal;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com.defensa.Hito4.GUI.Panels.PanelcajasLabels;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org.springframework.beans.factory.annotation.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Autowired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org.springframework.stereotype.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javax.annotation.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PostConstruct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javax.swing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.*;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java.awt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.*;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MainFrame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JFrame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   @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Autowired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   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EmptyPanel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emptyPanel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Autowired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PanelPrincipal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panelPrincipal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Autowired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PanelcajasLabels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panelcajasLabels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Autowired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Panel2buttons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panel2buttons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MainFrame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.setTitle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"PROGRA III 2020"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.setBounds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.setBackground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Color.</a:t>
            </a:r>
            <a:r>
              <a:rPr kumimoji="0" lang="es-MX" altLang="es-MX" sz="1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.setLayout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GridLayout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this.setResizable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(false);</a:t>
            </a:r>
            <a:b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s-MX" alt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67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43644" y="913121"/>
            <a:ext cx="9601196" cy="1303867"/>
          </a:xfrm>
        </p:spPr>
        <p:txBody>
          <a:bodyPr>
            <a:normAutofit fontScale="90000"/>
          </a:bodyPr>
          <a:lstStyle/>
          <a:p>
            <a:pPr algn="l"/>
            <a:r>
              <a:rPr lang="es-ES" dirty="0"/>
              <a:t>Código </a:t>
            </a:r>
            <a:br>
              <a:rPr lang="es-ES" dirty="0"/>
            </a:br>
            <a:r>
              <a:rPr lang="es-ES" dirty="0"/>
              <a:t>del </a:t>
            </a:r>
            <a:r>
              <a:rPr lang="es-ES" dirty="0" err="1"/>
              <a:t>MainFrame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parte </a:t>
            </a:r>
            <a:r>
              <a:rPr lang="es-ES" dirty="0" smtClean="0"/>
              <a:t>2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503764" y="2569392"/>
            <a:ext cx="4527429" cy="3016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PostConstruct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createPanelsMainFrame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container.setLayout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FlowLayout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addPanels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.setVisible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addPanels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container.add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panelPrincipal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container.add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panelcajasLabels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container.add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panel2buttons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container.add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emptyPanel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s-MX" alt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88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s-ES" dirty="0" smtClean="0"/>
              <a:t>Código del </a:t>
            </a:r>
            <a:br>
              <a:rPr lang="es-ES" dirty="0" smtClean="0"/>
            </a:br>
            <a:r>
              <a:rPr lang="es-ES" dirty="0"/>
              <a:t>p</a:t>
            </a:r>
            <a:r>
              <a:rPr lang="es-ES" dirty="0" smtClean="0"/>
              <a:t>anel principal</a:t>
            </a:r>
            <a:br>
              <a:rPr lang="es-ES" dirty="0" smtClean="0"/>
            </a:br>
            <a:r>
              <a:rPr lang="es-ES" dirty="0" smtClean="0"/>
              <a:t>parte 1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340525" y="1126800"/>
            <a:ext cx="7201618" cy="46782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package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com.defensa.Hito4.GUI.Panels;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com.defensa.Hito4.GUI.Listener.ButtonListener;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com.defensa.Hito4.GUI.util.Util;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com.defensa.Hito4.Model.AlphabetModel2;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com.defensa.Hito4.Service.AlphabetService;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org.springframework.beans.factory.annotation.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Autowired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org.springframework.stereotype.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javax.annotation.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PostConstruct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javax.swing.*;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java.awt.*;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java.awt.event.ActionEvent;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java.util.List;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@Component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PanelPrincipal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@Autowired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AlphabetService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alphabetService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PanelPrincipal()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System.</a:t>
            </a:r>
            <a:r>
              <a:rPr kumimoji="0" lang="es-MX" altLang="es-MX" sz="10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setProperty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"butBackColor"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"#C1ECF1"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System.</a:t>
            </a:r>
            <a:r>
              <a:rPr kumimoji="0" lang="es-MX" altLang="es-MX" sz="10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setProperty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"textColor"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"#0B0BF6"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.setPreferredSize(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Dimension(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190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.setBackground(Color.</a:t>
            </a:r>
            <a:r>
              <a:rPr kumimoji="0" lang="es-MX" altLang="es-MX" sz="10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.setLayout(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GridLayout(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es-MX" altLang="es-MX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158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ES" dirty="0" smtClean="0"/>
              <a:t>Código </a:t>
            </a:r>
            <a:r>
              <a:rPr lang="es-ES" dirty="0"/>
              <a:t>del </a:t>
            </a:r>
            <a:br>
              <a:rPr lang="es-ES" dirty="0"/>
            </a:br>
            <a:r>
              <a:rPr lang="es-ES" dirty="0"/>
              <a:t>panel principal</a:t>
            </a:r>
            <a:br>
              <a:rPr lang="es-ES" dirty="0"/>
            </a:br>
            <a:r>
              <a:rPr lang="es-ES" dirty="0"/>
              <a:t>parte </a:t>
            </a:r>
            <a:r>
              <a:rPr lang="es-ES" dirty="0" smtClean="0"/>
              <a:t>2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84850" y="701505"/>
            <a:ext cx="6735791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PostConstruct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createButtonsLetters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java.util.List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&lt;AlphabetModel2&gt;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firstRow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alphabetService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.getAllLettersFirst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titleAlphabet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firstRow.get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getLetter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panelQ_P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.createPanelButton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titleAlphabet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panelQ_P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java.util.List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&lt;AlphabetModel2&gt;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secondRow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alphabetService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.getAllLettersSecond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titleAlphabet1 =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secondRow.get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getLetter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panelA_L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.createPanelButton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(titleAlphabet1);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panelA_L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&lt;AlphabetModel2&gt;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threeRow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alphabetService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.getAllLettersThree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titleAlphabet2 =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threeRow.get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getLetter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panelZ_M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.createPanelButton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(titleAlphabet2);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panelZ_M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createPanelButton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titleAlphabet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mainPanel.setLayout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FlowLayout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ButtonListener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ButtonListener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titleAlphabet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button.setPreferredSize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button.addActionListener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listener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button.setBackground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Color.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getColor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butBackColor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button.setForeground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Color.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getColor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textColor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button.setBorder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BorderFactory.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createEmptyBorder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button.setFont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Util.</a:t>
            </a:r>
            <a:r>
              <a:rPr kumimoji="0" lang="es-MX" altLang="es-MX" sz="1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FONT_TEXT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s-MX" alt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886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Código del Panel cajasLabel parte 1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417499" y="2577512"/>
            <a:ext cx="4587814" cy="27084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com.defensa.Hito4.GUI.Panels;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org.springframework.stereotype.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javax.annotation.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PostConstruct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javax.swing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.*;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java.awt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.*;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PanelcajasLabels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PanelcajasLabels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.setPreferredSize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900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this.setBounds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(50, 500, 900, 100);</a:t>
            </a:r>
            <a:b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.setLayout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GridLayout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endParaRPr kumimoji="0" lang="es-MX" alt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834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ES" dirty="0"/>
              <a:t>Código del </a:t>
            </a:r>
            <a:r>
              <a:rPr lang="es-ES" dirty="0" smtClean="0"/>
              <a:t>Panel</a:t>
            </a:r>
            <a:br>
              <a:rPr lang="es-ES" dirty="0" smtClean="0"/>
            </a:br>
            <a:r>
              <a:rPr lang="es-ES" dirty="0" smtClean="0"/>
              <a:t> </a:t>
            </a:r>
            <a:r>
              <a:rPr lang="es-ES" dirty="0"/>
              <a:t>cajasLabel parte </a:t>
            </a:r>
            <a:r>
              <a:rPr lang="es-ES" dirty="0" smtClean="0"/>
              <a:t>2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473680" y="496551"/>
            <a:ext cx="4475671" cy="60939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PostConstruct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createButtonsLabel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caja1 =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.createTextBox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(caja1);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createTextBox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mainPanel.setLayout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FlowLayout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JLabel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JLabel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"WORD:"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label.setPreferredSize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JTextField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txtIVA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JTextField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txtIVA.setPreferredSize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JLabel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label2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JLabel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"LANGUAGE:"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label2.setPreferredSize(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JTextField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txtIVA2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JTextField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txtIVA2.setPreferredSize(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JLabel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label3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JLabel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"RESULT:"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label3.setPreferredSize(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JTextField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txtIVA3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JTextField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txtIVA3.setPreferredSize(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txtIVA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(label2);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(txtIVA2);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(label3);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(txtIVA3);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s-MX" alt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52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Diseño de la base de datos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basara en el siguiente modelo.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054" t="23532" r="11560" b="42993"/>
          <a:stretch/>
        </p:blipFill>
        <p:spPr>
          <a:xfrm>
            <a:off x="1153345" y="3029151"/>
            <a:ext cx="9885308" cy="284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9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Código del </a:t>
            </a:r>
            <a:r>
              <a:rPr lang="es-MX" dirty="0"/>
              <a:t>Panel de los 2 buttons</a:t>
            </a:r>
            <a:br>
              <a:rPr lang="es-MX" dirty="0"/>
            </a:br>
            <a:r>
              <a:rPr lang="es-MX" dirty="0" smtClean="0"/>
              <a:t>parte 1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004096" y="2492635"/>
            <a:ext cx="4613693" cy="3016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package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com.defensa.Hito4.GUI.Panels;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org.springframework.stereotype.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javax.annotation.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PostConstruct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javax.swing.*;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java.awt.*;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java.awt.event.ActionListener;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@Component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Panel2buttons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Panel2buttons(){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System.</a:t>
            </a:r>
            <a:r>
              <a:rPr kumimoji="0" lang="es-MX" altLang="es-MX" sz="10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setProperty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"butBackColor"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"#C1ECF1"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System.</a:t>
            </a:r>
            <a:r>
              <a:rPr kumimoji="0" lang="es-MX" altLang="es-MX" sz="10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setProperty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"textColor"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"#0B0BF6"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.setPreferredSize(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Dimension(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190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.setLayout(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GridLayout(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endParaRPr kumimoji="0" lang="es-MX" altLang="es-MX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125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Código del </a:t>
            </a:r>
            <a:r>
              <a:rPr lang="es-MX" dirty="0"/>
              <a:t>Panel de los 2 buttons</a:t>
            </a:r>
            <a:br>
              <a:rPr lang="es-MX" dirty="0"/>
            </a:br>
            <a:r>
              <a:rPr lang="es-MX" dirty="0"/>
              <a:t>parte </a:t>
            </a:r>
            <a:r>
              <a:rPr lang="es-MX" dirty="0" smtClean="0"/>
              <a:t>2</a:t>
            </a:r>
            <a:endParaRPr lang="es-MX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3038654" y="2285999"/>
            <a:ext cx="6425241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PostConstruct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create2Buttons()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caja2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.create2buttons();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(caja2);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create2buttons()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mainPanel.setLayout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FlowLayout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"TRANSLATE"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button.setPreferredSize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button.setBackground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Color.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getColor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butBackColor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button.setForeground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Color.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getColor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textColor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button2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"CLEAN"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button2.setPreferredSize(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button2.setBackground(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Color.</a:t>
            </a:r>
            <a:r>
              <a:rPr kumimoji="0" lang="es-MX" altLang="es-MX" sz="1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button2.setForeground(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Color.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getColor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textColor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(button2);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s-MX" alt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370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Codigo</a:t>
            </a:r>
            <a:r>
              <a:rPr lang="es-ES" dirty="0" smtClean="0"/>
              <a:t> de la </a:t>
            </a:r>
            <a:r>
              <a:rPr lang="es-ES" dirty="0"/>
              <a:t>clase UTIL 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com.defensa.Hito4.GUI.util;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org.springframework.stereotype.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javax.swing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.*;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java.awt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.*;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java.net.URL;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final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 </a:t>
            </a:r>
            <a:r>
              <a:rPr kumimoji="0" lang="es-MX" altLang="es-MX" sz="10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FONT_TEXT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Font.</a:t>
            </a:r>
            <a:r>
              <a:rPr kumimoji="0" lang="es-MX" altLang="es-MX" sz="1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s-MX" alt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95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2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Una vez echo el código solo faltaría que </a:t>
            </a:r>
            <a:r>
              <a:rPr lang="es-ES" dirty="0" err="1" smtClean="0"/>
              <a:t>apreten</a:t>
            </a:r>
            <a:r>
              <a:rPr lang="es-ES" dirty="0" smtClean="0"/>
              <a:t> RUN y les mostrara el diseño visto en la siguiente diapositiva.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51883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2 resultado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068" t="23018" r="28745" b="19783"/>
          <a:stretch/>
        </p:blipFill>
        <p:spPr>
          <a:xfrm>
            <a:off x="2817962" y="2182484"/>
            <a:ext cx="6360544" cy="352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21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Ejercicio 3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159" t="16257" r="25235" b="36490"/>
          <a:stretch/>
        </p:blipFill>
        <p:spPr>
          <a:xfrm>
            <a:off x="2529696" y="2285999"/>
            <a:ext cx="7132608" cy="324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82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 3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smtClean="0"/>
              <a:t>Para hacer funcionar el traductor debemos utilizar un Acciónlistener para que los botones funcionen y colocar algunas funciones en sus interfaz y en su repositorio utilizar una consulta que hará que obtengamos la palabra traducida. </a:t>
            </a:r>
          </a:p>
          <a:p>
            <a:r>
              <a:rPr lang="es-ES" dirty="0" smtClean="0"/>
              <a:t>Utilizaremos:</a:t>
            </a:r>
          </a:p>
          <a:p>
            <a:r>
              <a:rPr lang="es-ES" dirty="0" smtClean="0"/>
              <a:t>Repository</a:t>
            </a:r>
          </a:p>
          <a:p>
            <a:r>
              <a:rPr lang="es-ES" dirty="0" smtClean="0"/>
              <a:t>Interfaz </a:t>
            </a:r>
          </a:p>
          <a:p>
            <a:r>
              <a:rPr lang="es-ES" dirty="0" smtClean="0"/>
              <a:t>Service</a:t>
            </a:r>
          </a:p>
          <a:p>
            <a:r>
              <a:rPr lang="es-ES" dirty="0" smtClean="0"/>
              <a:t>Panel </a:t>
            </a:r>
          </a:p>
        </p:txBody>
      </p:sp>
    </p:spTree>
    <p:extLst>
      <p:ext uri="{BB962C8B-B14F-4D97-AF65-F5344CB8AC3E}">
        <p14:creationId xmlns:p14="http://schemas.microsoft.com/office/powerpoint/2010/main" val="2364125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ES" dirty="0" smtClean="0"/>
              <a:t>Código del Repositorio de los días  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166670" y="2808343"/>
            <a:ext cx="7080848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package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com.defensa.Hito4.Repository;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com.defensa.Hito4.Model.DictionaryModel;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org.springframework.data.jpa.repository.JpaRepository;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org.springframework.data.jpa.repository.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org.springframework.data.repository.query.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java.util.List;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interface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DictionaryRepository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JpaRepository&lt;DictionaryModel, Integer&gt;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@Query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(value =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"SELECT </a:t>
            </a:r>
            <a:r>
              <a:rPr kumimoji="0" lang="es-MX" altLang="es-MX" sz="1000" b="0" i="1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FROM dictionary WHERE word = :wordSelected"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nativeQuery =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DictionaryModel getWordTranslate(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"wordSelected"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String wordSelected);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endParaRPr kumimoji="0" lang="es-MX" altLang="es-MX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8295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Código de la interfaz de los días 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295401" y="3246904"/>
            <a:ext cx="372517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package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com.defensa.Hito4.Service;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com.defensa.Hito4.Model.AlphabetModel2;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com.defensa.Hito4.Model.DictionaryModel;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java.util.List;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interface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DictionaryServiceInterface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saveData();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String traducir(String t, String l);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s-MX" altLang="es-MX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201727" y="4331527"/>
            <a:ext cx="512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Esta es la función que aumentamos para poder traducir</a:t>
            </a:r>
            <a:endParaRPr lang="es-MX" dirty="0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4248509" y="4761781"/>
            <a:ext cx="2424022" cy="8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344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Código del Service de los días 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295402" y="2047052"/>
            <a:ext cx="7123980" cy="40626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traducir(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t,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DictionaryModel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dictionaryModel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dictionaryRepository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.getWordTranslate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ingles =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dictionaryModel.getEnglish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ln_i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"INGLES"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dictionaryModel.getWord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ln_w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"ESPAÑOL"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portugues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dictionaryModel.getPortugues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ln_p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"PORTUGUES"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traduccion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l.equals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ln_i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traduccion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ingles;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l.equals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ln_w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traduccion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l.equals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ln_p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traduccion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portugues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traduccion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es-MX" alt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" name="Conector angular 5"/>
          <p:cNvCxnSpPr/>
          <p:nvPr/>
        </p:nvCxnSpPr>
        <p:spPr>
          <a:xfrm rot="10800000">
            <a:off x="6763109" y="2527540"/>
            <a:ext cx="2734574" cy="233775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289985" y="4032356"/>
            <a:ext cx="3001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Solo se aumenta esta función </a:t>
            </a:r>
          </a:p>
          <a:p>
            <a:r>
              <a:rPr lang="es-ES" dirty="0" smtClean="0"/>
              <a:t>Donde comparamos que idioma será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6453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1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Debes crear tu Spring </a:t>
            </a:r>
            <a:r>
              <a:rPr lang="es-ES" dirty="0" err="1"/>
              <a:t>Application</a:t>
            </a:r>
            <a:r>
              <a:rPr lang="es-ES" dirty="0"/>
              <a:t> desde la pagina Spring.io.</a:t>
            </a:r>
          </a:p>
          <a:p>
            <a:r>
              <a:rPr lang="es-ES" dirty="0"/>
              <a:t>Colocar el nombre del Proyecto y sus dependencias – “Spring Web” </a:t>
            </a:r>
            <a:r>
              <a:rPr lang="es-ES" dirty="0" smtClean="0"/>
              <a:t>“</a:t>
            </a:r>
            <a:r>
              <a:rPr lang="es-MX" dirty="0"/>
              <a:t>Spring Data JPA</a:t>
            </a:r>
            <a:r>
              <a:rPr lang="es-ES" dirty="0" smtClean="0"/>
              <a:t>” “</a:t>
            </a:r>
            <a:r>
              <a:rPr lang="es-MX" dirty="0" err="1"/>
              <a:t>PostgreSQL</a:t>
            </a:r>
            <a:r>
              <a:rPr lang="es-MX" dirty="0"/>
              <a:t> Driver</a:t>
            </a:r>
            <a:r>
              <a:rPr lang="es-ES" dirty="0" smtClean="0"/>
              <a:t>”y </a:t>
            </a:r>
            <a:r>
              <a:rPr lang="es-ES" dirty="0"/>
              <a:t>después presionar GENERATE.</a:t>
            </a:r>
          </a:p>
          <a:p>
            <a:r>
              <a:rPr lang="es-ES" dirty="0"/>
              <a:t>Como se muestra en la siguiente diapositiva.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4036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Código del Panel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Anteriormente creamos los paneles cajasLabel y </a:t>
            </a:r>
            <a:r>
              <a:rPr lang="es-MX" dirty="0" smtClean="0"/>
              <a:t>2buttons</a:t>
            </a:r>
            <a:r>
              <a:rPr lang="es-ES" dirty="0" smtClean="0"/>
              <a:t>  pero para poder dar solución los unimos ambos paneles y de ahí el nuevo código del panel.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41927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ES" dirty="0" smtClean="0"/>
              <a:t>Código del </a:t>
            </a:r>
            <a:br>
              <a:rPr lang="es-ES" dirty="0" smtClean="0"/>
            </a:br>
            <a:r>
              <a:rPr lang="es-ES" dirty="0" smtClean="0"/>
              <a:t>Panel parte 1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365131" y="674238"/>
            <a:ext cx="6338976" cy="5324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com.defensa.Hito4.GUI.Panels;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com.defensa.Hito4.Service.DictionaryService;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org.springframework.beans.factory.annotation.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Autowired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org.springframework.stereotype.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javax.annotation.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PostConstruct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javax.swing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.*;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java.awt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.*;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java.awt.event.ActionEvent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java.awt.event.ActionListener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Panel2buttons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Autowired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PanelcajasLabels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panelcajasLabels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DictionaryService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dictionaryService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Panel2buttons(){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setProperty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butBackColor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"#C1ECF1"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setProperty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textColor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"#0B0BF6"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.setPreferredSize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.setLayout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GridLayout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s-MX" altLang="es-MX" sz="10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s-MX" altLang="es-MX" sz="1000" dirty="0" err="1">
                <a:solidFill>
                  <a:srgbClr val="808000"/>
                </a:solidFill>
                <a:latin typeface="Consolas" panose="020B0609020204030204" pitchFamily="49" charset="0"/>
              </a:rPr>
              <a:t>PostConstruct</a:t>
            </a:r>
            <a:r>
              <a:rPr lang="es-MX" altLang="es-MX" sz="1000" dirty="0">
                <a:solidFill>
                  <a:srgbClr val="808000"/>
                </a:solidFill>
                <a:latin typeface="Consolas" panose="020B0609020204030204" pitchFamily="49" charset="0"/>
              </a:rPr>
              <a:t/>
            </a:r>
            <a:br>
              <a:rPr lang="es-MX" altLang="es-MX" sz="10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s-MX" altLang="es-MX" sz="1000" dirty="0">
                <a:solidFill>
                  <a:srgbClr val="808000"/>
                </a:solidFill>
                <a:latin typeface="Consolas" panose="020B0609020204030204" pitchFamily="49" charset="0"/>
              </a:rPr>
              <a:t>    </a:t>
            </a:r>
            <a:r>
              <a:rPr lang="es-MX" altLang="es-MX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public</a:t>
            </a:r>
            <a:r>
              <a:rPr lang="es-MX" altLang="es-MX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void</a:t>
            </a:r>
            <a:r>
              <a:rPr lang="es-MX" altLang="es-MX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s-MX" altLang="es-MX" sz="1000" dirty="0">
                <a:solidFill>
                  <a:srgbClr val="000000"/>
                </a:solidFill>
                <a:latin typeface="Consolas" panose="020B0609020204030204" pitchFamily="49" charset="0"/>
              </a:rPr>
              <a:t>create2Buttons() {</a:t>
            </a:r>
            <a:br>
              <a:rPr lang="es-MX" altLang="es-MX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altLang="es-MX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JPanel</a:t>
            </a:r>
            <a:r>
              <a:rPr lang="es-MX" altLang="es-MX" sz="1000" dirty="0">
                <a:solidFill>
                  <a:srgbClr val="000000"/>
                </a:solidFill>
                <a:latin typeface="Consolas" panose="020B0609020204030204" pitchFamily="49" charset="0"/>
              </a:rPr>
              <a:t> caja2 = </a:t>
            </a:r>
            <a:r>
              <a:rPr lang="es-MX" altLang="es-MX" sz="1000" b="1" dirty="0">
                <a:solidFill>
                  <a:srgbClr val="000080"/>
                </a:solidFill>
                <a:latin typeface="Consolas" panose="020B0609020204030204" pitchFamily="49" charset="0"/>
              </a:rPr>
              <a:t>this</a:t>
            </a:r>
            <a:r>
              <a:rPr lang="es-MX" altLang="es-MX" sz="1000" dirty="0">
                <a:solidFill>
                  <a:srgbClr val="000000"/>
                </a:solidFill>
                <a:latin typeface="Consolas" panose="020B0609020204030204" pitchFamily="49" charset="0"/>
              </a:rPr>
              <a:t>.create2buttons();</a:t>
            </a:r>
            <a:br>
              <a:rPr lang="es-MX" altLang="es-MX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altLang="es-MX" sz="1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this</a:t>
            </a:r>
            <a:r>
              <a:rPr lang="es-MX" altLang="es-MX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</a:t>
            </a:r>
            <a:r>
              <a:rPr lang="es-MX" altLang="es-MX" sz="1000" dirty="0">
                <a:solidFill>
                  <a:srgbClr val="000000"/>
                </a:solidFill>
                <a:latin typeface="Consolas" panose="020B0609020204030204" pitchFamily="49" charset="0"/>
              </a:rPr>
              <a:t>(caja2);</a:t>
            </a:r>
            <a:br>
              <a:rPr lang="es-MX" altLang="es-MX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MX" altLang="es-MX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MX" altLang="es-MX" sz="1000" i="1" dirty="0">
                <a:solidFill>
                  <a:srgbClr val="808080"/>
                </a:solidFill>
                <a:latin typeface="Consolas" panose="020B0609020204030204" pitchFamily="49" charset="0"/>
              </a:rPr>
              <a:t>//***************</a:t>
            </a:r>
            <a:br>
              <a:rPr lang="es-MX" altLang="es-MX" sz="10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s-MX" altLang="es-MX" sz="1000" i="1" dirty="0">
                <a:solidFill>
                  <a:srgbClr val="808080"/>
                </a:solidFill>
                <a:latin typeface="Consolas" panose="020B0609020204030204" pitchFamily="49" charset="0"/>
              </a:rPr>
              <a:t>       /* </a:t>
            </a:r>
            <a:r>
              <a:rPr lang="es-MX" altLang="es-MX" sz="10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JPanel</a:t>
            </a:r>
            <a:r>
              <a:rPr lang="es-MX" altLang="es-MX" sz="1000" i="1" dirty="0">
                <a:solidFill>
                  <a:srgbClr val="808080"/>
                </a:solidFill>
                <a:latin typeface="Consolas" panose="020B0609020204030204" pitchFamily="49" charset="0"/>
              </a:rPr>
              <a:t> caja1 = this.create2buttons();</a:t>
            </a:r>
            <a:br>
              <a:rPr lang="es-MX" altLang="es-MX" sz="10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s-MX" altLang="es-MX" sz="1000" i="1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es-MX" altLang="es-MX" sz="10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this.add</a:t>
            </a:r>
            <a:r>
              <a:rPr lang="es-MX" altLang="es-MX" sz="1000" i="1" dirty="0">
                <a:solidFill>
                  <a:srgbClr val="808080"/>
                </a:solidFill>
                <a:latin typeface="Consolas" panose="020B0609020204030204" pitchFamily="49" charset="0"/>
              </a:rPr>
              <a:t>(caja1);*/</a:t>
            </a:r>
            <a:br>
              <a:rPr lang="es-MX" altLang="es-MX" sz="10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s-MX" altLang="es-MX" sz="1000" i="1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s-MX" altLang="es-MX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kumimoji="0" lang="es-MX" altLang="es-MX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442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ES" dirty="0" smtClean="0"/>
              <a:t>Código del </a:t>
            </a:r>
            <a:br>
              <a:rPr lang="es-ES" dirty="0" smtClean="0"/>
            </a:br>
            <a:r>
              <a:rPr lang="es-ES" dirty="0" smtClean="0"/>
              <a:t>panel parte 2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200511" y="573495"/>
            <a:ext cx="5743754" cy="5940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create2buttons()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mainPanel.setLayout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FlowLayout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JLabel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JLabel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"WORD:"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label.setPreferredSize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JTextField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txtIVA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JTextField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txtIVA.setPreferredSize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JLabel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label2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JLabel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"LANGUAGE:"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label2.setPreferredSize(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JTextField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txtIVA2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JTextField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txtIVA2.setPreferredSize(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JLabel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label3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JLabel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"RESULT:"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label3.setPreferredSize(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JTextField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txtIVA3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JTextField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txtIVA3.setPreferredSize(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"TRANSLATE"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button.setPreferredSize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button.setBackground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Color.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getColor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butBackColor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button.setForeground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Color.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getColor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textColor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button.addActionListener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ActionListener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actionPerformed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ActionEvent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actionEvent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actionEvent.getSource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 =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txtIVA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.getText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 =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txtIVA2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.getText();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 =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dictionaryService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.traducir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w,l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txtIVA3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.setText(t);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});</a:t>
            </a:r>
            <a:endParaRPr kumimoji="0" lang="es-MX" alt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368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ES" dirty="0" smtClean="0"/>
              <a:t>Código del </a:t>
            </a:r>
            <a:br>
              <a:rPr lang="es-ES" dirty="0" smtClean="0"/>
            </a:br>
            <a:r>
              <a:rPr lang="es-ES" dirty="0" smtClean="0"/>
              <a:t>panel parte 3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502435" y="824876"/>
            <a:ext cx="5070893" cy="46782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button2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"CLEAN"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button2.setPreferredSize(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Dimension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button2.setBackground(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Color.</a:t>
            </a:r>
            <a:r>
              <a:rPr kumimoji="0" lang="es-MX" altLang="es-MX" sz="1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button2.setForeground(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Color.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getColor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textColor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button2.addActionListener(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ActionListener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actionPerformed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ActionEvent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actionEvent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button2 = 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actionEvent.getSource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txtIVA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.setText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txtIVA2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.setText(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txtIVA3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.setText(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txtIVA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(label2);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(txtIVA2);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(label3);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(txtIVA3);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mainPanel.add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(button2);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mainPanel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es-MX" alt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633714" y="2979312"/>
            <a:ext cx="4037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Este código entra en el código de la anterior diapositiva justo debajo.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61884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Código del Mainframe Modificado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Modificamos el mainframe porque unimos los paneles.</a:t>
            </a:r>
            <a:endParaRPr lang="es-MX" dirty="0" smtClean="0"/>
          </a:p>
          <a:p>
            <a:r>
              <a:rPr lang="es-ES" dirty="0" smtClean="0"/>
              <a:t>Se mostrara en 2 partes</a:t>
            </a:r>
          </a:p>
        </p:txBody>
      </p:sp>
    </p:spTree>
    <p:extLst>
      <p:ext uri="{BB962C8B-B14F-4D97-AF65-F5344CB8AC3E}">
        <p14:creationId xmlns:p14="http://schemas.microsoft.com/office/powerpoint/2010/main" val="102620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ES" dirty="0" err="1" smtClean="0"/>
              <a:t>Codigo</a:t>
            </a:r>
            <a:r>
              <a:rPr lang="es-ES" dirty="0" smtClean="0"/>
              <a:t> Parte 1 </a:t>
            </a:r>
            <a:br>
              <a:rPr lang="es-ES" dirty="0" smtClean="0"/>
            </a:br>
            <a:r>
              <a:rPr lang="es-ES" dirty="0" smtClean="0"/>
              <a:t>del Mainframe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467929" y="741862"/>
            <a:ext cx="5174410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com.defensa.Hito4.GUI.Frame;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com.defensa.Hito4.GUI.Panels.EmptyPanel;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com.defensa.Hito4.GUI.Panels.Panel2buttons;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com.defensa.Hito4.GUI.Panels.PanelPrincipal;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com.defensa.Hito4.GUI.Panels.PanelcajasLabels;</a:t>
            </a:r>
            <a:b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org.springframework.beans.factory.annotation.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Autowired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org.springframework.stereotype.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javax.annotation.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PostConstruct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javax.swing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.*;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java.awt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.*;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MainFrame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JFrame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   @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Autowired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   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EmptyPanel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emptyPanel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Autowired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PanelPrincipal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panelPrincipal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//@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Autowired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//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PanelcajasLabels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panelcajasLabels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Autowired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Panel2buttons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panel2buttons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MainFrame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.setTitle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"PROGRA III 2020"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.setBounds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.setBackground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Color.</a:t>
            </a:r>
            <a:r>
              <a:rPr kumimoji="0" lang="es-MX" altLang="es-MX" sz="1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.setLayout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GridLayout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es-MX" altLang="es-MX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this.setResizable</a:t>
            </a: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(false);</a:t>
            </a:r>
            <a:b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s-MX" altLang="es-MX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049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Código </a:t>
            </a:r>
            <a:r>
              <a:rPr lang="es-ES" dirty="0"/>
              <a:t>Parte </a:t>
            </a:r>
            <a:r>
              <a:rPr lang="es-ES" dirty="0" smtClean="0"/>
              <a:t>2 </a:t>
            </a:r>
            <a:r>
              <a:rPr lang="es-ES" dirty="0"/>
              <a:t>del Mainframe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555522" y="2492634"/>
            <a:ext cx="4587814" cy="3016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@PostConstruct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createPanelsMainFrame()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JPanel container =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JPanel();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container.setLayout(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FlowLayout());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addPanels(container);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.add(container);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.setVisible(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addPanels(JPanel container) {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container.add(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panelPrincipal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//container.add(panelcajasLabels);</a:t>
            </a:r>
            <a:br>
              <a:rPr kumimoji="0" lang="es-MX" altLang="es-MX" sz="10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container.add(</a:t>
            </a:r>
            <a:r>
              <a:rPr kumimoji="0" lang="es-MX" altLang="es-MX" sz="10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panel2buttons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s-MX" altLang="es-MX" sz="10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//container.add(emptyPanel);</a:t>
            </a:r>
            <a:br>
              <a:rPr kumimoji="0" lang="es-MX" altLang="es-MX" sz="10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s-MX" altLang="es-MX" sz="10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s-MX" altLang="es-MX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s-MX" altLang="es-MX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80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 esperado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03" t="23288" r="28851" b="19972"/>
          <a:stretch/>
        </p:blipFill>
        <p:spPr>
          <a:xfrm>
            <a:off x="2955985" y="2096217"/>
            <a:ext cx="6280030" cy="392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3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4164578" y="2967335"/>
            <a:ext cx="38628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GRACIAS !!!!</a:t>
            </a:r>
            <a:endParaRPr lang="es-E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855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1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867" t="26304" r="1741" b="6828"/>
          <a:stretch/>
        </p:blipFill>
        <p:spPr>
          <a:xfrm>
            <a:off x="894270" y="2042543"/>
            <a:ext cx="10679502" cy="4347714"/>
          </a:xfrm>
          <a:prstGeom prst="rect">
            <a:avLst/>
          </a:prstGeom>
        </p:spPr>
      </p:pic>
      <p:sp>
        <p:nvSpPr>
          <p:cNvPr id="5" name="Cerrar llave 4"/>
          <p:cNvSpPr/>
          <p:nvPr/>
        </p:nvSpPr>
        <p:spPr>
          <a:xfrm rot="5400000">
            <a:off x="8228161" y="2922917"/>
            <a:ext cx="405442" cy="4393722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/>
          <p:cNvSpPr txBox="1"/>
          <p:nvPr/>
        </p:nvSpPr>
        <p:spPr>
          <a:xfrm>
            <a:off x="7441668" y="5395027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DEPENDENCIAS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94321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2	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Desde en </a:t>
            </a:r>
            <a:r>
              <a:rPr lang="es-ES" dirty="0" err="1"/>
              <a:t>IntelliJ</a:t>
            </a:r>
            <a:r>
              <a:rPr lang="es-ES" dirty="0"/>
              <a:t> IDEA se abre la carpeta que se descargo de la pagina Spring.io.</a:t>
            </a:r>
          </a:p>
          <a:p>
            <a:r>
              <a:rPr lang="es-ES" dirty="0"/>
              <a:t>Como en la siguiente diapositiva 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71103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2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6235" t="19847" r="36120" b="25141"/>
          <a:stretch/>
        </p:blipFill>
        <p:spPr>
          <a:xfrm>
            <a:off x="4270075" y="1904520"/>
            <a:ext cx="3752490" cy="420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24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PASO 3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debe crear </a:t>
            </a:r>
            <a:r>
              <a:rPr lang="es-ES" dirty="0" smtClean="0"/>
              <a:t>todos los </a:t>
            </a:r>
            <a:r>
              <a:rPr lang="es-MX" dirty="0" err="1" smtClean="0"/>
              <a:t>PACKAGEs</a:t>
            </a:r>
            <a:r>
              <a:rPr lang="es-MX" dirty="0" smtClean="0"/>
              <a:t> necesarios. </a:t>
            </a:r>
            <a:r>
              <a:rPr lang="es-MX" dirty="0"/>
              <a:t>Dando clic derecho en la carpeta que </a:t>
            </a:r>
            <a:r>
              <a:rPr lang="es-MX" dirty="0" err="1"/>
              <a:t>empieze</a:t>
            </a:r>
            <a:r>
              <a:rPr lang="es-MX" dirty="0"/>
              <a:t> su nombre por “com.”, después new y después en </a:t>
            </a:r>
            <a:r>
              <a:rPr lang="es-MX" dirty="0" err="1"/>
              <a:t>package</a:t>
            </a:r>
            <a:r>
              <a:rPr lang="es-MX" dirty="0"/>
              <a:t>.</a:t>
            </a:r>
          </a:p>
          <a:p>
            <a:r>
              <a:rPr lang="es-ES" dirty="0"/>
              <a:t>Como en las siguientes </a:t>
            </a:r>
            <a:r>
              <a:rPr lang="es-ES" dirty="0" err="1"/>
              <a:t>imagenes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925954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5724</TotalTime>
  <Words>961</Words>
  <Application>Microsoft Office PowerPoint</Application>
  <PresentationFormat>Panorámica</PresentationFormat>
  <Paragraphs>136</Paragraphs>
  <Slides>58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2" baseType="lpstr">
      <vt:lpstr>Arial</vt:lpstr>
      <vt:lpstr>Consolas</vt:lpstr>
      <vt:lpstr>Garamond</vt:lpstr>
      <vt:lpstr>Orgánico</vt:lpstr>
      <vt:lpstr>DEFENSA HITO 4</vt:lpstr>
      <vt:lpstr>Caso de uso: DICCIONARIO (INGLES - ESPANOL - PORTUGUES)</vt:lpstr>
      <vt:lpstr>Parte TECNICA:</vt:lpstr>
      <vt:lpstr>Diseño de la base de datos </vt:lpstr>
      <vt:lpstr>PASO 1</vt:lpstr>
      <vt:lpstr>Paso 1</vt:lpstr>
      <vt:lpstr>PASO 2 </vt:lpstr>
      <vt:lpstr>PASO 2</vt:lpstr>
      <vt:lpstr>PASO 3</vt:lpstr>
      <vt:lpstr>PASO 3</vt:lpstr>
      <vt:lpstr>PASO 3</vt:lpstr>
      <vt:lpstr>PASO 4</vt:lpstr>
      <vt:lpstr>PASO 4</vt:lpstr>
      <vt:lpstr>PASO 5 - HERUKO</vt:lpstr>
      <vt:lpstr>PASO 5 - HERUKO</vt:lpstr>
      <vt:lpstr>PASO 5 – HERUKO - credenciales</vt:lpstr>
      <vt:lpstr>Ejercicio 1</vt:lpstr>
      <vt:lpstr>EJERCICIO 1</vt:lpstr>
      <vt:lpstr>Ejercicio 1 – La base de datos desde Datagrip</vt:lpstr>
      <vt:lpstr>Ejercicio 1 – el DDL de la base de datos</vt:lpstr>
      <vt:lpstr>Ejercicio 1</vt:lpstr>
      <vt:lpstr>Ejercicio 1</vt:lpstr>
      <vt:lpstr>Parte 1 modelo de las letras </vt:lpstr>
      <vt:lpstr>Parte 2</vt:lpstr>
      <vt:lpstr>Parte 1 modelo de los días </vt:lpstr>
      <vt:lpstr>Parte 2</vt:lpstr>
      <vt:lpstr>Código de la  clase “Service” de las letras</vt:lpstr>
      <vt:lpstr>Código de la interface “Service” de las letras</vt:lpstr>
      <vt:lpstr>Código de la  clase “Service” de los días </vt:lpstr>
      <vt:lpstr>Código de la interface “Service” de los días </vt:lpstr>
      <vt:lpstr>Código  del main </vt:lpstr>
      <vt:lpstr>Ejercicio 2</vt:lpstr>
      <vt:lpstr>Ejercicio 2</vt:lpstr>
      <vt:lpstr>Código  del MainFrame  parte 1</vt:lpstr>
      <vt:lpstr>Código  del MainFrame  parte 2</vt:lpstr>
      <vt:lpstr>Código del  panel principal parte 1</vt:lpstr>
      <vt:lpstr>Código del  panel principal parte 2</vt:lpstr>
      <vt:lpstr>Código del Panel cajasLabel parte 1</vt:lpstr>
      <vt:lpstr>Código del Panel  cajasLabel parte 2</vt:lpstr>
      <vt:lpstr>Código del Panel de los 2 buttons parte 1</vt:lpstr>
      <vt:lpstr>Código del Panel de los 2 buttons parte 2</vt:lpstr>
      <vt:lpstr>Codigo de la clase UTIL </vt:lpstr>
      <vt:lpstr>Ejercicio 2</vt:lpstr>
      <vt:lpstr>Ejercicio 2 resultado</vt:lpstr>
      <vt:lpstr>Ejercicio 3</vt:lpstr>
      <vt:lpstr>Ejercicio 3</vt:lpstr>
      <vt:lpstr>Código del Repositorio de los días  </vt:lpstr>
      <vt:lpstr>Código de la interfaz de los días </vt:lpstr>
      <vt:lpstr>Código del Service de los días </vt:lpstr>
      <vt:lpstr>Código del Panel</vt:lpstr>
      <vt:lpstr>Código del  Panel parte 1</vt:lpstr>
      <vt:lpstr>Código del  panel parte 2</vt:lpstr>
      <vt:lpstr>Código del  panel parte 3</vt:lpstr>
      <vt:lpstr>Código del Mainframe Modificado</vt:lpstr>
      <vt:lpstr>Codigo Parte 1  del Mainframe</vt:lpstr>
      <vt:lpstr>Código Parte 2 del Mainframe</vt:lpstr>
      <vt:lpstr>Resultado esperado</vt:lpstr>
      <vt:lpstr>Presentación de PowerPoint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DEFENSA HITO 4</dc:title>
  <dc:creator>Elian</dc:creator>
  <cp:lastModifiedBy>Elian</cp:lastModifiedBy>
  <cp:revision>25</cp:revision>
  <dcterms:created xsi:type="dcterms:W3CDTF">2020-06-20T17:47:33Z</dcterms:created>
  <dcterms:modified xsi:type="dcterms:W3CDTF">2020-06-24T17:12:00Z</dcterms:modified>
</cp:coreProperties>
</file>